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98" r:id="rId2"/>
    <p:sldId id="290" r:id="rId3"/>
    <p:sldId id="299" r:id="rId4"/>
    <p:sldId id="301" r:id="rId5"/>
    <p:sldId id="302" r:id="rId6"/>
    <p:sldId id="303" r:id="rId7"/>
    <p:sldId id="300" r:id="rId8"/>
    <p:sldId id="305" r:id="rId9"/>
    <p:sldId id="30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6448" userDrawn="1">
          <p15:clr>
            <a:srgbClr val="A4A3A4"/>
          </p15:clr>
        </p15:guide>
        <p15:guide id="3" orient="horz" pos="204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0" autoAdjust="0"/>
    <p:restoredTop sz="94660"/>
  </p:normalViewPr>
  <p:slideViewPr>
    <p:cSldViewPr snapToGrid="0">
      <p:cViewPr varScale="1">
        <p:scale>
          <a:sx n="77" d="100"/>
          <a:sy n="77" d="100"/>
        </p:scale>
        <p:origin x="174" y="288"/>
      </p:cViewPr>
      <p:guideLst>
        <p:guide pos="6448"/>
        <p:guide orient="horz" pos="204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6BBBF3-82CD-4D3D-A068-CE5D0661312D}" type="datetimeFigureOut">
              <a:rPr lang="it-IT" smtClean="0"/>
              <a:t>05/07/2020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B6E467-351E-45E3-A086-F05828E86995}" type="slidenum">
              <a:rPr lang="it-IT" smtClean="0"/>
              <a:t>‹N›</a:t>
            </a:fld>
            <a:endParaRPr lang="it-IT"/>
          </a:p>
        </p:txBody>
      </p:sp>
    </p:spTree>
    <p:extLst>
      <p:ext uri="{BB962C8B-B14F-4D97-AF65-F5344CB8AC3E}">
        <p14:creationId xmlns:p14="http://schemas.microsoft.com/office/powerpoint/2010/main" val="1833611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2E43C37-6602-496E-A2A4-C5EDF34EE9DE}" type="slidenum">
              <a:rPr lang="it-IT" smtClean="0"/>
              <a:t>2</a:t>
            </a:fld>
            <a:endParaRPr lang="it-IT"/>
          </a:p>
        </p:txBody>
      </p:sp>
    </p:spTree>
    <p:extLst>
      <p:ext uri="{BB962C8B-B14F-4D97-AF65-F5344CB8AC3E}">
        <p14:creationId xmlns:p14="http://schemas.microsoft.com/office/powerpoint/2010/main" val="3366684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2E43C37-6602-496E-A2A4-C5EDF34EE9DE}" type="slidenum">
              <a:rPr lang="it-IT" smtClean="0"/>
              <a:t>3</a:t>
            </a:fld>
            <a:endParaRPr lang="it-IT"/>
          </a:p>
        </p:txBody>
      </p:sp>
    </p:spTree>
    <p:extLst>
      <p:ext uri="{BB962C8B-B14F-4D97-AF65-F5344CB8AC3E}">
        <p14:creationId xmlns:p14="http://schemas.microsoft.com/office/powerpoint/2010/main" val="2283437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2E43C37-6602-496E-A2A4-C5EDF34EE9DE}" type="slidenum">
              <a:rPr lang="it-IT" smtClean="0"/>
              <a:t>4</a:t>
            </a:fld>
            <a:endParaRPr lang="it-IT"/>
          </a:p>
        </p:txBody>
      </p:sp>
    </p:spTree>
    <p:extLst>
      <p:ext uri="{BB962C8B-B14F-4D97-AF65-F5344CB8AC3E}">
        <p14:creationId xmlns:p14="http://schemas.microsoft.com/office/powerpoint/2010/main" val="2338373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2E43C37-6602-496E-A2A4-C5EDF34EE9DE}" type="slidenum">
              <a:rPr lang="it-IT" smtClean="0"/>
              <a:t>5</a:t>
            </a:fld>
            <a:endParaRPr lang="it-IT"/>
          </a:p>
        </p:txBody>
      </p:sp>
    </p:spTree>
    <p:extLst>
      <p:ext uri="{BB962C8B-B14F-4D97-AF65-F5344CB8AC3E}">
        <p14:creationId xmlns:p14="http://schemas.microsoft.com/office/powerpoint/2010/main" val="3900196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2E43C37-6602-496E-A2A4-C5EDF34EE9DE}" type="slidenum">
              <a:rPr lang="it-IT" smtClean="0"/>
              <a:t>6</a:t>
            </a:fld>
            <a:endParaRPr lang="it-IT"/>
          </a:p>
        </p:txBody>
      </p:sp>
    </p:spTree>
    <p:extLst>
      <p:ext uri="{BB962C8B-B14F-4D97-AF65-F5344CB8AC3E}">
        <p14:creationId xmlns:p14="http://schemas.microsoft.com/office/powerpoint/2010/main" val="4046448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2E43C37-6602-496E-A2A4-C5EDF34EE9DE}" type="slidenum">
              <a:rPr lang="it-IT" smtClean="0"/>
              <a:t>7</a:t>
            </a:fld>
            <a:endParaRPr lang="it-IT"/>
          </a:p>
        </p:txBody>
      </p:sp>
    </p:spTree>
    <p:extLst>
      <p:ext uri="{BB962C8B-B14F-4D97-AF65-F5344CB8AC3E}">
        <p14:creationId xmlns:p14="http://schemas.microsoft.com/office/powerpoint/2010/main" val="1798797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2E43C37-6602-496E-A2A4-C5EDF34EE9DE}" type="slidenum">
              <a:rPr lang="it-IT" smtClean="0"/>
              <a:t>8</a:t>
            </a:fld>
            <a:endParaRPr lang="it-IT"/>
          </a:p>
        </p:txBody>
      </p:sp>
    </p:spTree>
    <p:extLst>
      <p:ext uri="{BB962C8B-B14F-4D97-AF65-F5344CB8AC3E}">
        <p14:creationId xmlns:p14="http://schemas.microsoft.com/office/powerpoint/2010/main" val="2406786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2E43C37-6602-496E-A2A4-C5EDF34EE9DE}" type="slidenum">
              <a:rPr lang="it-IT" smtClean="0"/>
              <a:t>9</a:t>
            </a:fld>
            <a:endParaRPr lang="it-IT"/>
          </a:p>
        </p:txBody>
      </p:sp>
    </p:spTree>
    <p:extLst>
      <p:ext uri="{BB962C8B-B14F-4D97-AF65-F5344CB8AC3E}">
        <p14:creationId xmlns:p14="http://schemas.microsoft.com/office/powerpoint/2010/main" val="2705669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5A7DBC8-5483-44D5-999C-450EE6BD288B}" type="datetimeFigureOut">
              <a:rPr lang="it-IT" smtClean="0"/>
              <a:t>05/07/2020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testo verticale 2"/>
          <p:cNvSpPr>
            <a:spLocks noGrp="1"/>
          </p:cNvSpPr>
          <p:nvPr>
            <p:ph type="body" orient="vert" idx="1" hasCustomPrompt="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5A7DBC8-5483-44D5-999C-450EE6BD288B}" type="datetimeFigureOut">
              <a:rPr lang="it-IT" smtClean="0"/>
              <a:t>05/07/2020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8724900" y="365125"/>
            <a:ext cx="2628900" cy="5811838"/>
          </a:xfrm>
        </p:spPr>
        <p:txBody>
          <a:bodyPr vert="eaVert"/>
          <a:lstStyle/>
          <a:p>
            <a:r>
              <a:rPr lang="it-IT"/>
              <a:t>Fare clic per modificare lo stile del titolo dello schema</a:t>
            </a:r>
          </a:p>
        </p:txBody>
      </p:sp>
      <p:sp>
        <p:nvSpPr>
          <p:cNvPr id="3" name="Segnaposto testo verticale 2"/>
          <p:cNvSpPr>
            <a:spLocks noGrp="1"/>
          </p:cNvSpPr>
          <p:nvPr>
            <p:ph type="body" orient="vert" idx="1" hasCustomPrompt="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5A7DBC8-5483-44D5-999C-450EE6BD288B}" type="datetimeFigureOut">
              <a:rPr lang="it-IT" smtClean="0"/>
              <a:t>05/07/2020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contenuto 2"/>
          <p:cNvSpPr>
            <a:spLocks noGrp="1"/>
          </p:cNvSpPr>
          <p:nvPr>
            <p:ph idx="1" hasCustomPrompt="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5A7DBC8-5483-44D5-999C-450EE6BD288B}" type="datetimeFigureOut">
              <a:rPr lang="it-IT" smtClean="0"/>
              <a:t>05/07/2020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D5A7DBC8-5483-44D5-999C-450EE6BD288B}" type="datetimeFigureOut">
              <a:rPr lang="it-IT" smtClean="0"/>
              <a:t>05/07/2020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contenuto 2"/>
          <p:cNvSpPr>
            <a:spLocks noGrp="1"/>
          </p:cNvSpPr>
          <p:nvPr>
            <p:ph sz="half" idx="1" hasCustomPrompt="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hasCustomPrompt="1"/>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5A7DBC8-5483-44D5-999C-450EE6BD288B}" type="datetimeFigureOut">
              <a:rPr lang="it-IT" smtClean="0"/>
              <a:t>05/07/2020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365125"/>
            <a:ext cx="10515600" cy="1325563"/>
          </a:xfrm>
        </p:spPr>
        <p:txBody>
          <a:bodyPr/>
          <a:lstStyle/>
          <a:p>
            <a:r>
              <a:rPr lang="it-IT"/>
              <a:t>Fare clic per modificare lo stile del titolo dello schema</a:t>
            </a:r>
          </a:p>
        </p:txBody>
      </p:sp>
      <p:sp>
        <p:nvSpPr>
          <p:cNvPr id="3" name="Segnaposto testo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hasCustomPrompt="1"/>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hasCustomPrompt="1"/>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D5A7DBC8-5483-44D5-999C-450EE6BD288B}" type="datetimeFigureOut">
              <a:rPr lang="it-IT" smtClean="0"/>
              <a:t>05/07/2020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data 2"/>
          <p:cNvSpPr>
            <a:spLocks noGrp="1"/>
          </p:cNvSpPr>
          <p:nvPr>
            <p:ph type="dt" sz="half" idx="10"/>
          </p:nvPr>
        </p:nvSpPr>
        <p:spPr/>
        <p:txBody>
          <a:bodyPr/>
          <a:lstStyle/>
          <a:p>
            <a:fld id="{D5A7DBC8-5483-44D5-999C-450EE6BD288B}" type="datetimeFigureOut">
              <a:rPr lang="it-IT" smtClean="0"/>
              <a:t>05/07/2020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5A7DBC8-5483-44D5-999C-450EE6BD288B}" type="datetimeFigureOut">
              <a:rPr lang="it-IT" smtClean="0"/>
              <a:t>05/07/2020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D5A7DBC8-5483-44D5-999C-450EE6BD288B}" type="datetimeFigureOut">
              <a:rPr lang="it-IT" smtClean="0"/>
              <a:t>05/07/2020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D5A7DBC8-5483-44D5-999C-450EE6BD288B}" type="datetimeFigureOut">
              <a:rPr lang="it-IT" smtClean="0"/>
              <a:t>05/07/2020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AFC0BA-77A1-4E84-B864-9501629736AA}"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A7DBC8-5483-44D5-999C-450EE6BD288B}" type="datetimeFigureOut">
              <a:rPr lang="it-IT" smtClean="0"/>
              <a:t>05/07/2020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FC0BA-77A1-4E84-B864-9501629736AA}"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fsk.it/gruppi-di-lavoro-fsk/i-gruppi-attivi/gruppi-di-lavoro-fsk-i-gruppi-attivi-progetto-terapie-digitali-italia-dtxit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hyperlink" Target="https://terapiedigitali.davincidt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72929"/>
            <a:ext cx="12192000" cy="4393537"/>
          </a:xfrm>
        </p:spPr>
        <p:txBody>
          <a:bodyPr>
            <a:normAutofit fontScale="90000"/>
          </a:bodyPr>
          <a:lstStyle/>
          <a:p>
            <a:pPr algn="ctr">
              <a:lnSpc>
                <a:spcPct val="150000"/>
              </a:lnSpc>
            </a:pPr>
            <a:r>
              <a:rPr lang="it-IT" sz="6700" b="1" dirty="0" smtClean="0">
                <a:solidFill>
                  <a:schemeClr val="accent1">
                    <a:lumMod val="50000"/>
                  </a:schemeClr>
                </a:solidFill>
                <a:latin typeface="Avenir Black" panose="020B0803020203020204" pitchFamily="34" charset="0"/>
              </a:rPr>
              <a:t>Terapie </a:t>
            </a:r>
            <a:r>
              <a:rPr lang="it-IT" sz="6700" b="1" dirty="0" smtClean="0">
                <a:solidFill>
                  <a:schemeClr val="accent1">
                    <a:lumMod val="50000"/>
                  </a:schemeClr>
                </a:solidFill>
                <a:latin typeface="Avenir Black" panose="020B0803020203020204" pitchFamily="34" charset="0"/>
              </a:rPr>
              <a:t>Digitali </a:t>
            </a:r>
            <a:br>
              <a:rPr lang="it-IT" sz="6700" b="1" dirty="0" smtClean="0">
                <a:solidFill>
                  <a:schemeClr val="accent1">
                    <a:lumMod val="50000"/>
                  </a:schemeClr>
                </a:solidFill>
                <a:latin typeface="Avenir Black" panose="020B0803020203020204" pitchFamily="34" charset="0"/>
              </a:rPr>
            </a:br>
            <a:r>
              <a:rPr lang="it-IT" sz="6700" b="1" dirty="0" smtClean="0">
                <a:solidFill>
                  <a:schemeClr val="accent1">
                    <a:lumMod val="50000"/>
                  </a:schemeClr>
                </a:solidFill>
                <a:latin typeface="Avenir" panose="020B0503020203020204" pitchFamily="34" charset="0"/>
              </a:rPr>
              <a:t>Digital </a:t>
            </a:r>
            <a:r>
              <a:rPr lang="it-IT" sz="6700" b="1" dirty="0" err="1" smtClean="0">
                <a:solidFill>
                  <a:schemeClr val="accent1">
                    <a:lumMod val="50000"/>
                  </a:schemeClr>
                </a:solidFill>
                <a:latin typeface="Avenir" panose="020B0503020203020204" pitchFamily="34" charset="0"/>
              </a:rPr>
              <a:t>Therapeutics</a:t>
            </a:r>
            <a:r>
              <a:rPr lang="it-IT" sz="6700" b="1" dirty="0" smtClean="0">
                <a:solidFill>
                  <a:schemeClr val="accent1">
                    <a:lumMod val="50000"/>
                  </a:schemeClr>
                </a:solidFill>
                <a:latin typeface="Avenir" panose="020B0503020203020204" pitchFamily="34" charset="0"/>
              </a:rPr>
              <a:t/>
            </a:r>
            <a:br>
              <a:rPr lang="it-IT" sz="6700" b="1" dirty="0" smtClean="0">
                <a:solidFill>
                  <a:schemeClr val="accent1">
                    <a:lumMod val="50000"/>
                  </a:schemeClr>
                </a:solidFill>
                <a:latin typeface="Avenir" panose="020B0503020203020204" pitchFamily="34" charset="0"/>
              </a:rPr>
            </a:br>
            <a:r>
              <a:rPr lang="it-IT" sz="6700" b="1" dirty="0" smtClean="0">
                <a:solidFill>
                  <a:schemeClr val="accent1">
                    <a:lumMod val="50000"/>
                  </a:schemeClr>
                </a:solidFill>
                <a:latin typeface="Avenir" panose="020B0503020203020204" pitchFamily="34" charset="0"/>
              </a:rPr>
              <a:t/>
            </a:r>
            <a:br>
              <a:rPr lang="it-IT" sz="6700" b="1" dirty="0" smtClean="0">
                <a:solidFill>
                  <a:schemeClr val="accent1">
                    <a:lumMod val="50000"/>
                  </a:schemeClr>
                </a:solidFill>
                <a:latin typeface="Avenir" panose="020B0503020203020204" pitchFamily="34" charset="0"/>
              </a:rPr>
            </a:br>
            <a:r>
              <a:rPr lang="it-IT" sz="6700" b="1" dirty="0">
                <a:solidFill>
                  <a:schemeClr val="accent1">
                    <a:lumMod val="50000"/>
                  </a:schemeClr>
                </a:solidFill>
                <a:latin typeface="Avenir" panose="020B0503020203020204" pitchFamily="34" charset="0"/>
              </a:rPr>
              <a:t/>
            </a:r>
            <a:br>
              <a:rPr lang="it-IT" sz="6700" b="1" dirty="0">
                <a:solidFill>
                  <a:schemeClr val="accent1">
                    <a:lumMod val="50000"/>
                  </a:schemeClr>
                </a:solidFill>
                <a:latin typeface="Avenir" panose="020B0503020203020204" pitchFamily="34" charset="0"/>
              </a:rPr>
            </a:br>
            <a:r>
              <a:rPr lang="it-IT" sz="5300" b="1" dirty="0" smtClean="0">
                <a:solidFill>
                  <a:schemeClr val="accent1">
                    <a:lumMod val="50000"/>
                  </a:schemeClr>
                </a:solidFill>
                <a:latin typeface="Avenir" panose="020B0503020203020204" pitchFamily="34" charset="0"/>
              </a:rPr>
              <a:t>Progetto «Terapie Digitali per Italia»</a:t>
            </a:r>
            <a:r>
              <a:rPr lang="it-IT" sz="6700" b="1" dirty="0" smtClean="0">
                <a:solidFill>
                  <a:schemeClr val="accent1">
                    <a:lumMod val="50000"/>
                  </a:schemeClr>
                </a:solidFill>
                <a:latin typeface="Avenir" panose="020B0503020203020204" pitchFamily="34" charset="0"/>
              </a:rPr>
              <a:t/>
            </a:r>
            <a:br>
              <a:rPr lang="it-IT" sz="6700" b="1" dirty="0" smtClean="0">
                <a:solidFill>
                  <a:schemeClr val="accent1">
                    <a:lumMod val="50000"/>
                  </a:schemeClr>
                </a:solidFill>
                <a:latin typeface="Avenir" panose="020B0503020203020204" pitchFamily="34" charset="0"/>
              </a:rPr>
            </a:br>
            <a:r>
              <a:rPr lang="it-IT" sz="6700" b="1" dirty="0" smtClean="0">
                <a:solidFill>
                  <a:schemeClr val="accent1">
                    <a:lumMod val="50000"/>
                  </a:schemeClr>
                </a:solidFill>
                <a:latin typeface="Avenir Black" panose="020B0803020203020204" pitchFamily="34" charset="0"/>
              </a:rPr>
              <a:t/>
            </a:r>
            <a:br>
              <a:rPr lang="it-IT" sz="6700" b="1" dirty="0" smtClean="0">
                <a:solidFill>
                  <a:schemeClr val="accent1">
                    <a:lumMod val="50000"/>
                  </a:schemeClr>
                </a:solidFill>
                <a:latin typeface="Avenir Black" panose="020B0803020203020204" pitchFamily="34" charset="0"/>
              </a:rPr>
            </a:br>
            <a:endParaRPr lang="it-IT" altLang="en-GB" sz="6700" b="1" dirty="0">
              <a:solidFill>
                <a:schemeClr val="accent1">
                  <a:lumMod val="50000"/>
                </a:schemeClr>
              </a:solidFill>
              <a:latin typeface="Avenir Black" panose="020B0803020203020204" pitchFamily="34" charset="0"/>
            </a:endParaRPr>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6392" y="3249613"/>
            <a:ext cx="2143125" cy="2143125"/>
          </a:xfrm>
          <a:prstGeom prst="rect">
            <a:avLst/>
          </a:prstGeom>
        </p:spPr>
      </p:pic>
    </p:spTree>
    <p:extLst>
      <p:ext uri="{BB962C8B-B14F-4D97-AF65-F5344CB8AC3E}">
        <p14:creationId xmlns:p14="http://schemas.microsoft.com/office/powerpoint/2010/main" val="380213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0" y="-6636"/>
            <a:ext cx="11535093" cy="830997"/>
          </a:xfrm>
          <a:prstGeom prst="rect">
            <a:avLst/>
          </a:prstGeom>
          <a:noFill/>
        </p:spPr>
        <p:txBody>
          <a:bodyPr wrap="square" rtlCol="0">
            <a:spAutoFit/>
          </a:bodyPr>
          <a:lstStyle/>
          <a:p>
            <a:r>
              <a:rPr lang="it-IT" sz="4800" b="1" dirty="0" smtClean="0">
                <a:solidFill>
                  <a:srgbClr val="C00000"/>
                </a:solidFill>
              </a:rPr>
              <a:t>Che cosa sono le Terapie Digitali?</a:t>
            </a:r>
            <a:endParaRPr lang="it-IT" sz="4800" b="1" dirty="0">
              <a:solidFill>
                <a:srgbClr val="C00000"/>
              </a:solidFill>
            </a:endParaRPr>
          </a:p>
        </p:txBody>
      </p:sp>
      <p:sp>
        <p:nvSpPr>
          <p:cNvPr id="26" name="CasellaDiTesto 25"/>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pic>
        <p:nvPicPr>
          <p:cNvPr id="14" name="Picture 2" descr="https://somryst.com/wp-content/uploads/2020/03/somryst-phone-mocku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2846" y="1088285"/>
            <a:ext cx="5418013" cy="5958465"/>
          </a:xfrm>
          <a:prstGeom prst="rect">
            <a:avLst/>
          </a:prstGeom>
          <a:noFill/>
          <a:extLst>
            <a:ext uri="{909E8E84-426E-40DD-AFC4-6F175D3DCCD1}">
              <a14:hiddenFill xmlns:a14="http://schemas.microsoft.com/office/drawing/2010/main">
                <a:solidFill>
                  <a:srgbClr val="FFFFFF"/>
                </a:solidFill>
              </a14:hiddenFill>
            </a:ext>
          </a:extLst>
        </p:spPr>
      </p:pic>
      <p:sp>
        <p:nvSpPr>
          <p:cNvPr id="15" name="Content Placeholder 2">
            <a:extLst>
              <a:ext uri="{FF2B5EF4-FFF2-40B4-BE49-F238E27FC236}">
                <a16:creationId xmlns:a16="http://schemas.microsoft.com/office/drawing/2014/main" id="{0612AB46-4FA6-4705-90B6-288D53FEAEA8}"/>
              </a:ext>
            </a:extLst>
          </p:cNvPr>
          <p:cNvSpPr txBox="1">
            <a:spLocks/>
          </p:cNvSpPr>
          <p:nvPr/>
        </p:nvSpPr>
        <p:spPr>
          <a:xfrm>
            <a:off x="181690" y="1252353"/>
            <a:ext cx="8779429" cy="5411337"/>
          </a:xfrm>
          <a:prstGeom prst="rect">
            <a:avLst/>
          </a:prstGeom>
        </p:spPr>
        <p:txBody>
          <a:bodyPr vert="horz" lIns="121920" tIns="60960" rIns="121920" bIns="6096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pPr>
            <a:r>
              <a:rPr lang="it-IT" sz="2400" dirty="0">
                <a:latin typeface="Avenir" panose="020B0503020203020204" pitchFamily="34" charset="0"/>
              </a:rPr>
              <a:t>I </a:t>
            </a:r>
            <a:r>
              <a:rPr lang="it-IT" sz="2400" i="1" dirty="0">
                <a:latin typeface="Avenir" panose="020B0503020203020204" pitchFamily="34" charset="0"/>
              </a:rPr>
              <a:t>Digital </a:t>
            </a:r>
            <a:r>
              <a:rPr lang="it-IT" sz="2400" i="1" dirty="0" err="1">
                <a:latin typeface="Avenir" panose="020B0503020203020204" pitchFamily="34" charset="0"/>
              </a:rPr>
              <a:t>Therapeutics</a:t>
            </a:r>
            <a:r>
              <a:rPr lang="it-IT" sz="2400" dirty="0">
                <a:latin typeface="Avenir" panose="020B0503020203020204" pitchFamily="34" charset="0"/>
              </a:rPr>
              <a:t> (Terapie </a:t>
            </a:r>
            <a:r>
              <a:rPr lang="it-IT" sz="2400" dirty="0" smtClean="0">
                <a:latin typeface="Avenir" panose="020B0503020203020204" pitchFamily="34" charset="0"/>
              </a:rPr>
              <a:t>Digitali in italiano, spesso in sigla </a:t>
            </a:r>
            <a:r>
              <a:rPr lang="it-IT" sz="2400" dirty="0" err="1" smtClean="0">
                <a:latin typeface="Avenir" panose="020B0503020203020204" pitchFamily="34" charset="0"/>
              </a:rPr>
              <a:t>DTx</a:t>
            </a:r>
            <a:r>
              <a:rPr lang="it-IT" sz="2400" dirty="0" smtClean="0">
                <a:latin typeface="Avenir" panose="020B0503020203020204" pitchFamily="34" charset="0"/>
              </a:rPr>
              <a:t>) </a:t>
            </a:r>
            <a:r>
              <a:rPr lang="it-IT" sz="2400" dirty="0">
                <a:latin typeface="Avenir" panose="020B0503020203020204" pitchFamily="34" charset="0"/>
              </a:rPr>
              <a:t>sono interventi terapeutici disegnati in gran parte dei casi per correggere comportamenti disfunzionali delle persone o per gestire sintomi di malattie. </a:t>
            </a:r>
            <a:endParaRPr lang="it-IT" sz="2400" dirty="0" smtClean="0">
              <a:latin typeface="Avenir" panose="020B0503020203020204" pitchFamily="34" charset="0"/>
            </a:endParaRPr>
          </a:p>
          <a:p>
            <a:pPr>
              <a:lnSpc>
                <a:spcPct val="150000"/>
              </a:lnSpc>
            </a:pPr>
            <a:r>
              <a:rPr lang="it-IT" sz="2400" dirty="0" smtClean="0">
                <a:latin typeface="Avenir" panose="020B0503020203020204" pitchFamily="34" charset="0"/>
              </a:rPr>
              <a:t>Sono </a:t>
            </a:r>
            <a:r>
              <a:rPr lang="it-IT" sz="2400" dirty="0">
                <a:latin typeface="Avenir" panose="020B0503020203020204" pitchFamily="34" charset="0"/>
              </a:rPr>
              <a:t>sviluppati con sperimentazione clinica, valutati con le modalità della HTA, approvati da enti regolatori, rimborsabili da servizi sanitari pubblici o privati, prescrivibili dal medico.</a:t>
            </a:r>
          </a:p>
          <a:p>
            <a:pPr>
              <a:lnSpc>
                <a:spcPct val="150000"/>
              </a:lnSpc>
            </a:pPr>
            <a:r>
              <a:rPr lang="it-IT" sz="2400" dirty="0">
                <a:latin typeface="Avenir" panose="020B0503020203020204" pitchFamily="34" charset="0"/>
              </a:rPr>
              <a:t>Il loro principio attivo, </a:t>
            </a:r>
            <a:r>
              <a:rPr lang="it-IT" sz="2400" dirty="0" smtClean="0">
                <a:latin typeface="Avenir" panose="020B0503020203020204" pitchFamily="34" charset="0"/>
              </a:rPr>
              <a:t>ovvero l’elemento </a:t>
            </a:r>
            <a:r>
              <a:rPr lang="it-IT" sz="2400" dirty="0">
                <a:latin typeface="Avenir" panose="020B0503020203020204" pitchFamily="34" charset="0"/>
              </a:rPr>
              <a:t>responsabile del loro effetto clinico, è un software. </a:t>
            </a:r>
          </a:p>
        </p:txBody>
      </p:sp>
      <p:sp>
        <p:nvSpPr>
          <p:cNvPr id="18" name="CasellaDiTesto 17"/>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pic>
        <p:nvPicPr>
          <p:cNvPr id="16" name="Immagin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49990" y="61857"/>
            <a:ext cx="796290" cy="796290"/>
          </a:xfrm>
          <a:prstGeom prst="rect">
            <a:avLst/>
          </a:prstGeom>
        </p:spPr>
      </p:pic>
    </p:spTree>
    <p:extLst>
      <p:ext uri="{BB962C8B-B14F-4D97-AF65-F5344CB8AC3E}">
        <p14:creationId xmlns:p14="http://schemas.microsoft.com/office/powerpoint/2010/main" val="217567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0" y="-6636"/>
            <a:ext cx="11535093" cy="830997"/>
          </a:xfrm>
          <a:prstGeom prst="rect">
            <a:avLst/>
          </a:prstGeom>
          <a:noFill/>
        </p:spPr>
        <p:txBody>
          <a:bodyPr wrap="square" rtlCol="0">
            <a:spAutoFit/>
          </a:bodyPr>
          <a:lstStyle/>
          <a:p>
            <a:r>
              <a:rPr lang="it-IT" sz="4800" b="1" dirty="0" smtClean="0">
                <a:solidFill>
                  <a:srgbClr val="C00000"/>
                </a:solidFill>
              </a:rPr>
              <a:t>Come si presentano?</a:t>
            </a:r>
            <a:endParaRPr lang="it-IT" sz="4800" b="1" dirty="0">
              <a:solidFill>
                <a:srgbClr val="C00000"/>
              </a:solidFill>
            </a:endParaRPr>
          </a:p>
        </p:txBody>
      </p:sp>
      <p:sp>
        <p:nvSpPr>
          <p:cNvPr id="26" name="CasellaDiTesto 25"/>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sp>
        <p:nvSpPr>
          <p:cNvPr id="18" name="CasellaDiTesto 17"/>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pic>
        <p:nvPicPr>
          <p:cNvPr id="7" name="Picture 2" descr="https://static1.squarespace.com/static/5a0457fa18b27dc7e8aef79b/t/5be307c9562fa70e48537267/1541605323973/?format=1000w">
            <a:extLst>
              <a:ext uri="{FF2B5EF4-FFF2-40B4-BE49-F238E27FC236}">
                <a16:creationId xmlns:a16="http://schemas.microsoft.com/office/drawing/2014/main" id="{D87F7279-AF84-422E-9AD0-6A6DC06F7A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357468"/>
            <a:ext cx="4895850" cy="35005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a:extLst>
              <a:ext uri="{FF2B5EF4-FFF2-40B4-BE49-F238E27FC236}">
                <a16:creationId xmlns:a16="http://schemas.microsoft.com/office/drawing/2014/main" id="{C0A6D4CA-8341-4C6D-B17B-B306047C3F12}"/>
              </a:ext>
            </a:extLst>
          </p:cNvPr>
          <p:cNvPicPr>
            <a:picLocks noChangeAspect="1"/>
          </p:cNvPicPr>
          <p:nvPr/>
        </p:nvPicPr>
        <p:blipFill>
          <a:blip r:embed="rId4"/>
          <a:stretch>
            <a:fillRect/>
          </a:stretch>
        </p:blipFill>
        <p:spPr>
          <a:xfrm>
            <a:off x="95250" y="1105206"/>
            <a:ext cx="2933700" cy="5551411"/>
          </a:xfrm>
          <a:prstGeom prst="rect">
            <a:avLst/>
          </a:prstGeom>
        </p:spPr>
      </p:pic>
      <p:sp>
        <p:nvSpPr>
          <p:cNvPr id="9" name="Content Placeholder 2">
            <a:extLst>
              <a:ext uri="{FF2B5EF4-FFF2-40B4-BE49-F238E27FC236}">
                <a16:creationId xmlns:a16="http://schemas.microsoft.com/office/drawing/2014/main" id="{0612AB46-4FA6-4705-90B6-288D53FEAEA8}"/>
              </a:ext>
            </a:extLst>
          </p:cNvPr>
          <p:cNvSpPr txBox="1">
            <a:spLocks/>
          </p:cNvSpPr>
          <p:nvPr/>
        </p:nvSpPr>
        <p:spPr>
          <a:xfrm>
            <a:off x="3080801" y="947638"/>
            <a:ext cx="8882299" cy="5411337"/>
          </a:xfrm>
          <a:prstGeom prst="rect">
            <a:avLst/>
          </a:prstGeom>
        </p:spPr>
        <p:txBody>
          <a:bodyPr vert="horz" lIns="121920" tIns="60960" rIns="121920" bIns="6096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pPr>
            <a:r>
              <a:rPr lang="it-IT" sz="2400" dirty="0">
                <a:latin typeface="Avenir" panose="020B0503020203020204" pitchFamily="34" charset="0"/>
              </a:rPr>
              <a:t>Il paziente può «assumere» il «principio attivo digitale» in vari modi, come </a:t>
            </a:r>
            <a:r>
              <a:rPr lang="it-IT" sz="2400" b="1" dirty="0" err="1">
                <a:latin typeface="Avenir" panose="020B0503020203020204" pitchFamily="34" charset="0"/>
              </a:rPr>
              <a:t>app</a:t>
            </a:r>
            <a:r>
              <a:rPr lang="it-IT" sz="2400" b="1" dirty="0">
                <a:latin typeface="Avenir" panose="020B0503020203020204" pitchFamily="34" charset="0"/>
              </a:rPr>
              <a:t> </a:t>
            </a:r>
            <a:r>
              <a:rPr lang="it-IT" sz="2400" dirty="0">
                <a:latin typeface="Avenir" panose="020B0503020203020204" pitchFamily="34" charset="0"/>
              </a:rPr>
              <a:t>su uno </a:t>
            </a:r>
            <a:r>
              <a:rPr lang="it-IT" sz="2400" dirty="0" err="1">
                <a:latin typeface="Avenir" panose="020B0503020203020204" pitchFamily="34" charset="0"/>
              </a:rPr>
              <a:t>smartphone</a:t>
            </a:r>
            <a:r>
              <a:rPr lang="it-IT" sz="2400" dirty="0">
                <a:latin typeface="Avenir" panose="020B0503020203020204" pitchFamily="34" charset="0"/>
              </a:rPr>
              <a:t>, </a:t>
            </a:r>
            <a:r>
              <a:rPr lang="it-IT" sz="2400" dirty="0" smtClean="0">
                <a:latin typeface="Avenir" panose="020B0503020203020204" pitchFamily="34" charset="0"/>
              </a:rPr>
              <a:t>come </a:t>
            </a:r>
            <a:r>
              <a:rPr lang="it-IT" sz="2400" b="1" dirty="0" smtClean="0">
                <a:latin typeface="Avenir" panose="020B0503020203020204" pitchFamily="34" charset="0"/>
              </a:rPr>
              <a:t>videogioco</a:t>
            </a:r>
            <a:r>
              <a:rPr lang="it-IT" sz="2400" dirty="0" smtClean="0">
                <a:latin typeface="Avenir" panose="020B0503020203020204" pitchFamily="34" charset="0"/>
              </a:rPr>
              <a:t> </a:t>
            </a:r>
            <a:r>
              <a:rPr lang="it-IT" sz="2400" dirty="0">
                <a:latin typeface="Avenir" panose="020B0503020203020204" pitchFamily="34" charset="0"/>
              </a:rPr>
              <a:t>su un </a:t>
            </a:r>
            <a:r>
              <a:rPr lang="it-IT" sz="2400" dirty="0" err="1" smtClean="0">
                <a:latin typeface="Avenir" panose="020B0503020203020204" pitchFamily="34" charset="0"/>
              </a:rPr>
              <a:t>tablet</a:t>
            </a:r>
            <a:r>
              <a:rPr lang="it-IT" sz="2400" dirty="0">
                <a:latin typeface="Avenir" panose="020B0503020203020204" pitchFamily="34" charset="0"/>
              </a:rPr>
              <a:t> </a:t>
            </a:r>
            <a:r>
              <a:rPr lang="it-IT" sz="2400" dirty="0" smtClean="0">
                <a:latin typeface="Avenir" panose="020B0503020203020204" pitchFamily="34" charset="0"/>
              </a:rPr>
              <a:t>o consolle di videogiochi, come video </a:t>
            </a:r>
            <a:r>
              <a:rPr lang="it-IT" sz="2400" dirty="0">
                <a:latin typeface="Avenir" panose="020B0503020203020204" pitchFamily="34" charset="0"/>
              </a:rPr>
              <a:t>per un dispositivo di realtà virtuale</a:t>
            </a:r>
            <a:r>
              <a:rPr lang="it-IT" sz="2400" dirty="0">
                <a:latin typeface="Avenir" panose="020B0503020203020204" pitchFamily="34" charset="0"/>
              </a:rPr>
              <a:t>.</a:t>
            </a:r>
            <a:endParaRPr lang="it-IT" sz="2400" dirty="0">
              <a:latin typeface="Avenir" panose="020B0503020203020204" pitchFamily="34" charset="0"/>
            </a:endParaRPr>
          </a:p>
        </p:txBody>
      </p:sp>
      <p:pic>
        <p:nvPicPr>
          <p:cNvPr id="10" name="Immagin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349990" y="61857"/>
            <a:ext cx="796290" cy="796290"/>
          </a:xfrm>
          <a:prstGeom prst="rect">
            <a:avLst/>
          </a:prstGeom>
        </p:spPr>
      </p:pic>
    </p:spTree>
    <p:extLst>
      <p:ext uri="{BB962C8B-B14F-4D97-AF65-F5344CB8AC3E}">
        <p14:creationId xmlns:p14="http://schemas.microsoft.com/office/powerpoint/2010/main" val="1388633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0" y="-6636"/>
            <a:ext cx="12192000" cy="830997"/>
          </a:xfrm>
          <a:prstGeom prst="rect">
            <a:avLst/>
          </a:prstGeom>
          <a:noFill/>
        </p:spPr>
        <p:txBody>
          <a:bodyPr wrap="square" rtlCol="0">
            <a:spAutoFit/>
          </a:bodyPr>
          <a:lstStyle/>
          <a:p>
            <a:r>
              <a:rPr lang="it-IT" sz="4800" b="1" dirty="0" smtClean="0">
                <a:solidFill>
                  <a:srgbClr val="C00000"/>
                </a:solidFill>
              </a:rPr>
              <a:t>S</a:t>
            </a:r>
            <a:r>
              <a:rPr lang="it-IT" sz="4800" b="1" dirty="0" smtClean="0">
                <a:solidFill>
                  <a:srgbClr val="C00000"/>
                </a:solidFill>
              </a:rPr>
              <a:t>ono diverse dalle </a:t>
            </a:r>
            <a:r>
              <a:rPr lang="it-IT" sz="4800" b="1" dirty="0" err="1" smtClean="0">
                <a:solidFill>
                  <a:srgbClr val="C00000"/>
                </a:solidFill>
              </a:rPr>
              <a:t>App</a:t>
            </a:r>
            <a:r>
              <a:rPr lang="it-IT" sz="4800" b="1" dirty="0" smtClean="0">
                <a:solidFill>
                  <a:srgbClr val="C00000"/>
                </a:solidFill>
              </a:rPr>
              <a:t> per il benessere?</a:t>
            </a:r>
            <a:endParaRPr lang="it-IT" sz="4800" b="1" dirty="0">
              <a:solidFill>
                <a:srgbClr val="C00000"/>
              </a:solidFill>
            </a:endParaRPr>
          </a:p>
        </p:txBody>
      </p:sp>
      <p:sp>
        <p:nvSpPr>
          <p:cNvPr id="26" name="CasellaDiTesto 25"/>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sp>
        <p:nvSpPr>
          <p:cNvPr id="18" name="CasellaDiTesto 17"/>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sp>
        <p:nvSpPr>
          <p:cNvPr id="5" name="Content Placeholder 2">
            <a:extLst>
              <a:ext uri="{FF2B5EF4-FFF2-40B4-BE49-F238E27FC236}">
                <a16:creationId xmlns:a16="http://schemas.microsoft.com/office/drawing/2014/main" id="{0612AB46-4FA6-4705-90B6-288D53FEAEA8}"/>
              </a:ext>
            </a:extLst>
          </p:cNvPr>
          <p:cNvSpPr txBox="1">
            <a:spLocks/>
          </p:cNvSpPr>
          <p:nvPr/>
        </p:nvSpPr>
        <p:spPr>
          <a:xfrm>
            <a:off x="181690" y="1252353"/>
            <a:ext cx="11739800" cy="5411337"/>
          </a:xfrm>
          <a:prstGeom prst="rect">
            <a:avLst/>
          </a:prstGeom>
        </p:spPr>
        <p:txBody>
          <a:bodyPr vert="horz" lIns="121920" tIns="60960" rIns="121920" bIns="6096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pPr>
            <a:r>
              <a:rPr lang="it-IT" sz="2400" dirty="0">
                <a:latin typeface="Avenir" panose="020B0503020203020204" pitchFamily="34" charset="0"/>
              </a:rPr>
              <a:t>Le </a:t>
            </a:r>
            <a:r>
              <a:rPr lang="it-IT" sz="2400" b="1" dirty="0" err="1">
                <a:latin typeface="Avenir" panose="020B0503020203020204" pitchFamily="34" charset="0"/>
              </a:rPr>
              <a:t>App</a:t>
            </a:r>
            <a:r>
              <a:rPr lang="it-IT" sz="2400" b="1" dirty="0">
                <a:latin typeface="Avenir" panose="020B0503020203020204" pitchFamily="34" charset="0"/>
              </a:rPr>
              <a:t> per il benessere</a:t>
            </a:r>
            <a:r>
              <a:rPr lang="it-IT" sz="2400" dirty="0">
                <a:latin typeface="Avenir" panose="020B0503020203020204" pitchFamily="34" charset="0"/>
              </a:rPr>
              <a:t>, liberamente scaricabili dagli </a:t>
            </a:r>
            <a:r>
              <a:rPr lang="it-IT" sz="2400" dirty="0" err="1">
                <a:latin typeface="Avenir" panose="020B0503020203020204" pitchFamily="34" charset="0"/>
              </a:rPr>
              <a:t>store</a:t>
            </a:r>
            <a:r>
              <a:rPr lang="it-IT" sz="2400" dirty="0">
                <a:latin typeface="Avenir" panose="020B0503020203020204" pitchFamily="34" charset="0"/>
              </a:rPr>
              <a:t> di Google o di Apple, sono centinaia di migliaia. Il loro scopo è aiutare le persone a migliorare qualche funzione. Il risultato è una promessa che può o meno essere mantenuta, non essendo queste </a:t>
            </a:r>
            <a:r>
              <a:rPr lang="it-IT" sz="2400" dirty="0" err="1">
                <a:latin typeface="Avenir" panose="020B0503020203020204" pitchFamily="34" charset="0"/>
              </a:rPr>
              <a:t>app</a:t>
            </a:r>
            <a:r>
              <a:rPr lang="it-IT" sz="2400" dirty="0">
                <a:latin typeface="Avenir" panose="020B0503020203020204" pitchFamily="34" charset="0"/>
              </a:rPr>
              <a:t> basate sulla dimostrazione di risultati ottenuto con la ricerca </a:t>
            </a:r>
            <a:r>
              <a:rPr lang="it-IT" sz="2400" dirty="0" smtClean="0">
                <a:latin typeface="Avenir" panose="020B0503020203020204" pitchFamily="34" charset="0"/>
              </a:rPr>
              <a:t>clinica.</a:t>
            </a:r>
          </a:p>
          <a:p>
            <a:pPr>
              <a:lnSpc>
                <a:spcPct val="150000"/>
              </a:lnSpc>
            </a:pPr>
            <a:r>
              <a:rPr lang="it-IT" sz="2400" dirty="0" smtClean="0">
                <a:latin typeface="Avenir" panose="020B0503020203020204" pitchFamily="34" charset="0"/>
              </a:rPr>
              <a:t>I </a:t>
            </a:r>
            <a:r>
              <a:rPr lang="it-IT" sz="2400" b="1" dirty="0">
                <a:latin typeface="Avenir" panose="020B0503020203020204" pitchFamily="34" charset="0"/>
              </a:rPr>
              <a:t>Digital </a:t>
            </a:r>
            <a:r>
              <a:rPr lang="it-IT" sz="2400" b="1" dirty="0" err="1">
                <a:latin typeface="Avenir" panose="020B0503020203020204" pitchFamily="34" charset="0"/>
              </a:rPr>
              <a:t>Therapeutics</a:t>
            </a:r>
            <a:r>
              <a:rPr lang="it-IT" sz="2400" dirty="0">
                <a:latin typeface="Avenir" panose="020B0503020203020204" pitchFamily="34" charset="0"/>
              </a:rPr>
              <a:t>, diversamente da queste, sono terapie. Possono assumere la forma digitale della </a:t>
            </a:r>
            <a:r>
              <a:rPr lang="it-IT" sz="2400" dirty="0" err="1">
                <a:latin typeface="Avenir" panose="020B0503020203020204" pitchFamily="34" charset="0"/>
              </a:rPr>
              <a:t>app</a:t>
            </a:r>
            <a:r>
              <a:rPr lang="it-IT" sz="2400" dirty="0">
                <a:latin typeface="Avenir" panose="020B0503020203020204" pitchFamily="34" charset="0"/>
              </a:rPr>
              <a:t> oppure del videogioco ed attraverso questa </a:t>
            </a:r>
            <a:r>
              <a:rPr lang="it-IT" sz="2400" dirty="0" err="1">
                <a:latin typeface="Avenir" panose="020B0503020203020204" pitchFamily="34" charset="0"/>
              </a:rPr>
              <a:t>app</a:t>
            </a:r>
            <a:r>
              <a:rPr lang="it-IT" sz="2400" dirty="0">
                <a:latin typeface="Avenir" panose="020B0503020203020204" pitchFamily="34" charset="0"/>
              </a:rPr>
              <a:t> o videogioco erogano un intervento terapeutico, che è stato disegnato da medici e pazienti, sviluppato attraverso la sperimentazione clinica e garantito con la approvazione delle autorità </a:t>
            </a:r>
            <a:r>
              <a:rPr lang="it-IT" sz="2400" dirty="0" err="1">
                <a:latin typeface="Avenir" panose="020B0503020203020204" pitchFamily="34" charset="0"/>
              </a:rPr>
              <a:t>regolatorie</a:t>
            </a:r>
            <a:r>
              <a:rPr lang="it-IT" sz="2400" dirty="0">
                <a:latin typeface="Avenir" panose="020B0503020203020204" pitchFamily="34" charset="0"/>
              </a:rPr>
              <a:t>.</a:t>
            </a:r>
            <a:r>
              <a:rPr lang="it-IT" dirty="0"/>
              <a:t/>
            </a:r>
            <a:br>
              <a:rPr lang="it-IT" dirty="0"/>
            </a:br>
            <a:endParaRPr lang="it-IT" sz="2400" dirty="0">
              <a:latin typeface="Avenir" panose="020B0503020203020204" pitchFamily="34" charset="0"/>
            </a:endParaRPr>
          </a:p>
        </p:txBody>
      </p:sp>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49990" y="61857"/>
            <a:ext cx="796290" cy="796290"/>
          </a:xfrm>
          <a:prstGeom prst="rect">
            <a:avLst/>
          </a:prstGeom>
        </p:spPr>
      </p:pic>
    </p:spTree>
    <p:extLst>
      <p:ext uri="{BB962C8B-B14F-4D97-AF65-F5344CB8AC3E}">
        <p14:creationId xmlns:p14="http://schemas.microsoft.com/office/powerpoint/2010/main" val="2777829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0" y="-6636"/>
            <a:ext cx="11535093" cy="830997"/>
          </a:xfrm>
          <a:prstGeom prst="rect">
            <a:avLst/>
          </a:prstGeom>
          <a:noFill/>
        </p:spPr>
        <p:txBody>
          <a:bodyPr wrap="square" rtlCol="0">
            <a:spAutoFit/>
          </a:bodyPr>
          <a:lstStyle/>
          <a:p>
            <a:r>
              <a:rPr lang="it-IT" sz="4800" b="1" dirty="0" smtClean="0">
                <a:solidFill>
                  <a:srgbClr val="C00000"/>
                </a:solidFill>
              </a:rPr>
              <a:t>Come Funzionano?</a:t>
            </a:r>
            <a:endParaRPr lang="it-IT" sz="4800" b="1" dirty="0">
              <a:solidFill>
                <a:srgbClr val="C00000"/>
              </a:solidFill>
            </a:endParaRPr>
          </a:p>
        </p:txBody>
      </p:sp>
      <p:sp>
        <p:nvSpPr>
          <p:cNvPr id="26" name="CasellaDiTesto 25"/>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pic>
        <p:nvPicPr>
          <p:cNvPr id="14" name="Picture 2" descr="https://somryst.com/wp-content/uploads/2020/03/somryst-phone-mocku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2846" y="1053995"/>
            <a:ext cx="5418013" cy="5958465"/>
          </a:xfrm>
          <a:prstGeom prst="rect">
            <a:avLst/>
          </a:prstGeom>
          <a:noFill/>
          <a:extLst>
            <a:ext uri="{909E8E84-426E-40DD-AFC4-6F175D3DCCD1}">
              <a14:hiddenFill xmlns:a14="http://schemas.microsoft.com/office/drawing/2010/main">
                <a:solidFill>
                  <a:srgbClr val="FFFFFF"/>
                </a:solidFill>
              </a14:hiddenFill>
            </a:ext>
          </a:extLst>
        </p:spPr>
      </p:pic>
      <p:sp>
        <p:nvSpPr>
          <p:cNvPr id="15" name="Content Placeholder 2">
            <a:extLst>
              <a:ext uri="{FF2B5EF4-FFF2-40B4-BE49-F238E27FC236}">
                <a16:creationId xmlns:a16="http://schemas.microsoft.com/office/drawing/2014/main" id="{0612AB46-4FA6-4705-90B6-288D53FEAEA8}"/>
              </a:ext>
            </a:extLst>
          </p:cNvPr>
          <p:cNvSpPr txBox="1">
            <a:spLocks/>
          </p:cNvSpPr>
          <p:nvPr/>
        </p:nvSpPr>
        <p:spPr>
          <a:xfrm>
            <a:off x="181690" y="1252353"/>
            <a:ext cx="8882299" cy="5411337"/>
          </a:xfrm>
          <a:prstGeom prst="rect">
            <a:avLst/>
          </a:prstGeom>
        </p:spPr>
        <p:txBody>
          <a:bodyPr vert="horz" lIns="121920" tIns="60960" rIns="121920" bIns="6096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pPr>
            <a:r>
              <a:rPr lang="it-IT" sz="2400" dirty="0" smtClean="0">
                <a:latin typeface="Avenir" panose="020B0503020203020204" pitchFamily="34" charset="0"/>
              </a:rPr>
              <a:t>Attraverso una </a:t>
            </a:r>
            <a:r>
              <a:rPr lang="it-IT" sz="2400" dirty="0" err="1" smtClean="0">
                <a:latin typeface="Avenir" panose="020B0503020203020204" pitchFamily="34" charset="0"/>
              </a:rPr>
              <a:t>App</a:t>
            </a:r>
            <a:r>
              <a:rPr lang="it-IT" sz="2400" dirty="0" smtClean="0">
                <a:latin typeface="Avenir" panose="020B0503020203020204" pitchFamily="34" charset="0"/>
              </a:rPr>
              <a:t> su </a:t>
            </a:r>
            <a:r>
              <a:rPr lang="it-IT" sz="2400" dirty="0" err="1" smtClean="0">
                <a:latin typeface="Avenir" panose="020B0503020203020204" pitchFamily="34" charset="0"/>
              </a:rPr>
              <a:t>smartphone</a:t>
            </a:r>
            <a:r>
              <a:rPr lang="it-IT" sz="2400" dirty="0" smtClean="0">
                <a:latin typeface="Avenir" panose="020B0503020203020204" pitchFamily="34" charset="0"/>
              </a:rPr>
              <a:t> o un videogioco forniscono al paziente informazioni, istruzioni e contenuti attraverso i quali il paziente può modificare i propri comportamenti (ad esempio nel caso di malattie metaboliche) o i propri pensieri (nel caso di malattie mentali) oppure gestire i sintomi associati alla chemioterapia nel corso di una malattia neoplastica</a:t>
            </a:r>
          </a:p>
          <a:p>
            <a:pPr>
              <a:lnSpc>
                <a:spcPct val="150000"/>
              </a:lnSpc>
            </a:pPr>
            <a:r>
              <a:rPr lang="it-IT" sz="2400" dirty="0" smtClean="0">
                <a:latin typeface="Avenir" panose="020B0503020203020204" pitchFamily="34" charset="0"/>
              </a:rPr>
              <a:t>Attraverso elementi di gioco, di supporto sociale, </a:t>
            </a:r>
            <a:r>
              <a:rPr lang="it-IT" sz="2400" dirty="0" err="1" smtClean="0">
                <a:latin typeface="Avenir" panose="020B0503020203020204" pitchFamily="34" charset="0"/>
              </a:rPr>
              <a:t>reminder</a:t>
            </a:r>
            <a:r>
              <a:rPr lang="it-IT" sz="2400" dirty="0" smtClean="0">
                <a:latin typeface="Avenir" panose="020B0503020203020204" pitchFamily="34" charset="0"/>
              </a:rPr>
              <a:t> si riesce inoltre a mantenere elevata la motivazione del paziente  </a:t>
            </a:r>
            <a:endParaRPr lang="it-IT" sz="2400" dirty="0">
              <a:latin typeface="Avenir" panose="020B0503020203020204" pitchFamily="34" charset="0"/>
            </a:endParaRPr>
          </a:p>
        </p:txBody>
      </p:sp>
      <p:sp>
        <p:nvSpPr>
          <p:cNvPr id="18" name="CasellaDiTesto 17"/>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pic>
        <p:nvPicPr>
          <p:cNvPr id="7" name="Immagin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49990" y="61857"/>
            <a:ext cx="796290" cy="796290"/>
          </a:xfrm>
          <a:prstGeom prst="rect">
            <a:avLst/>
          </a:prstGeom>
        </p:spPr>
      </p:pic>
    </p:spTree>
    <p:extLst>
      <p:ext uri="{BB962C8B-B14F-4D97-AF65-F5344CB8AC3E}">
        <p14:creationId xmlns:p14="http://schemas.microsoft.com/office/powerpoint/2010/main" val="3338960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0" y="-6636"/>
            <a:ext cx="11535093" cy="830997"/>
          </a:xfrm>
          <a:prstGeom prst="rect">
            <a:avLst/>
          </a:prstGeom>
          <a:noFill/>
        </p:spPr>
        <p:txBody>
          <a:bodyPr wrap="square" rtlCol="0">
            <a:spAutoFit/>
          </a:bodyPr>
          <a:lstStyle/>
          <a:p>
            <a:r>
              <a:rPr lang="it-IT" sz="4800" b="1" dirty="0" smtClean="0">
                <a:solidFill>
                  <a:srgbClr val="C00000"/>
                </a:solidFill>
              </a:rPr>
              <a:t>Il Paziente partecipa al loro sviluppo?</a:t>
            </a:r>
            <a:endParaRPr lang="it-IT" sz="4800" b="1" dirty="0">
              <a:solidFill>
                <a:srgbClr val="C00000"/>
              </a:solidFill>
            </a:endParaRPr>
          </a:p>
        </p:txBody>
      </p:sp>
      <p:sp>
        <p:nvSpPr>
          <p:cNvPr id="26" name="CasellaDiTesto 25"/>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sp>
        <p:nvSpPr>
          <p:cNvPr id="15" name="Content Placeholder 2">
            <a:extLst>
              <a:ext uri="{FF2B5EF4-FFF2-40B4-BE49-F238E27FC236}">
                <a16:creationId xmlns:a16="http://schemas.microsoft.com/office/drawing/2014/main" id="{0612AB46-4FA6-4705-90B6-288D53FEAEA8}"/>
              </a:ext>
            </a:extLst>
          </p:cNvPr>
          <p:cNvSpPr txBox="1">
            <a:spLocks/>
          </p:cNvSpPr>
          <p:nvPr/>
        </p:nvSpPr>
        <p:spPr>
          <a:xfrm>
            <a:off x="181690" y="1252353"/>
            <a:ext cx="11876960" cy="5411337"/>
          </a:xfrm>
          <a:prstGeom prst="rect">
            <a:avLst/>
          </a:prstGeom>
        </p:spPr>
        <p:txBody>
          <a:bodyPr vert="horz" lIns="121920" tIns="60960" rIns="121920" bIns="6096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pPr>
            <a:r>
              <a:rPr lang="it-IT" sz="2400" dirty="0">
                <a:latin typeface="Avenir" panose="020B0503020203020204" pitchFamily="34" charset="0"/>
              </a:rPr>
              <a:t>Con i </a:t>
            </a:r>
            <a:r>
              <a:rPr lang="it-IT" sz="2400" i="1" dirty="0">
                <a:latin typeface="Avenir" panose="020B0503020203020204" pitchFamily="34" charset="0"/>
              </a:rPr>
              <a:t>Digital </a:t>
            </a:r>
            <a:r>
              <a:rPr lang="it-IT" sz="2400" i="1" dirty="0" err="1">
                <a:latin typeface="Avenir" panose="020B0503020203020204" pitchFamily="34" charset="0"/>
              </a:rPr>
              <a:t>Therapeutics</a:t>
            </a:r>
            <a:r>
              <a:rPr lang="it-IT" sz="2400" i="1" dirty="0">
                <a:latin typeface="Avenir" panose="020B0503020203020204" pitchFamily="34" charset="0"/>
              </a:rPr>
              <a:t> </a:t>
            </a:r>
            <a:r>
              <a:rPr lang="it-IT" sz="2400" i="1" dirty="0" smtClean="0">
                <a:latin typeface="Avenir" panose="020B0503020203020204" pitchFamily="34" charset="0"/>
              </a:rPr>
              <a:t>è </a:t>
            </a:r>
            <a:r>
              <a:rPr lang="it-IT" sz="2400" dirty="0" smtClean="0">
                <a:latin typeface="Avenir" panose="020B0503020203020204" pitchFamily="34" charset="0"/>
              </a:rPr>
              <a:t>iniziata nel 2017 </a:t>
            </a:r>
            <a:r>
              <a:rPr lang="it-IT" sz="2400" dirty="0">
                <a:latin typeface="Avenir" panose="020B0503020203020204" pitchFamily="34" charset="0"/>
              </a:rPr>
              <a:t>una nuova era della terapia medica</a:t>
            </a:r>
            <a:r>
              <a:rPr lang="it-IT" sz="2400" dirty="0" smtClean="0">
                <a:latin typeface="Avenir" panose="020B0503020203020204" pitchFamily="34" charset="0"/>
              </a:rPr>
              <a:t>, per offrire </a:t>
            </a:r>
            <a:r>
              <a:rPr lang="it-IT" sz="2400" dirty="0">
                <a:latin typeface="Avenir" panose="020B0503020203020204" pitchFamily="34" charset="0"/>
              </a:rPr>
              <a:t>nuove soluzioni di salute ai pazienti con malattie croniche e dipendenze. </a:t>
            </a:r>
            <a:endParaRPr lang="it-IT" sz="2400" dirty="0" smtClean="0">
              <a:latin typeface="Avenir" panose="020B0503020203020204" pitchFamily="34" charset="0"/>
            </a:endParaRPr>
          </a:p>
          <a:p>
            <a:pPr>
              <a:lnSpc>
                <a:spcPct val="150000"/>
              </a:lnSpc>
            </a:pPr>
            <a:r>
              <a:rPr lang="it-IT" sz="2400" dirty="0" smtClean="0">
                <a:latin typeface="Avenir" panose="020B0503020203020204" pitchFamily="34" charset="0"/>
              </a:rPr>
              <a:t>Il Paziente trattate con i Digital </a:t>
            </a:r>
            <a:r>
              <a:rPr lang="it-IT" sz="2400" dirty="0" err="1" smtClean="0">
                <a:latin typeface="Avenir" panose="020B0503020203020204" pitchFamily="34" charset="0"/>
              </a:rPr>
              <a:t>Therapeutics</a:t>
            </a:r>
            <a:r>
              <a:rPr lang="it-IT" sz="2400" dirty="0" smtClean="0">
                <a:latin typeface="Avenir" panose="020B0503020203020204" pitchFamily="34" charset="0"/>
              </a:rPr>
              <a:t> </a:t>
            </a:r>
            <a:r>
              <a:rPr lang="it-IT" sz="2400" dirty="0">
                <a:latin typeface="Avenir" panose="020B0503020203020204" pitchFamily="34" charset="0"/>
              </a:rPr>
              <a:t>deve essere attivo e partecipativo nella gestione della terapia, perché la terapia spesso deve modificare idee o comportamenti del paziente alla base proprio della malattia da trattare</a:t>
            </a:r>
            <a:r>
              <a:rPr lang="it-IT" sz="2400" dirty="0" smtClean="0">
                <a:latin typeface="Avenir" panose="020B0503020203020204" pitchFamily="34" charset="0"/>
              </a:rPr>
              <a:t>. E’</a:t>
            </a:r>
            <a:r>
              <a:rPr lang="it-IT" sz="2400" dirty="0">
                <a:latin typeface="Avenir" panose="020B0503020203020204" pitchFamily="34" charset="0"/>
              </a:rPr>
              <a:t/>
            </a:r>
            <a:br>
              <a:rPr lang="it-IT" sz="2400" dirty="0">
                <a:latin typeface="Avenir" panose="020B0503020203020204" pitchFamily="34" charset="0"/>
              </a:rPr>
            </a:br>
            <a:r>
              <a:rPr lang="it-IT" sz="2400" dirty="0" smtClean="0">
                <a:latin typeface="Avenir" panose="020B0503020203020204" pitchFamily="34" charset="0"/>
              </a:rPr>
              <a:t>realmente </a:t>
            </a:r>
            <a:r>
              <a:rPr lang="it-IT" sz="2400" dirty="0">
                <a:latin typeface="Avenir" panose="020B0503020203020204" pitchFamily="34" charset="0"/>
              </a:rPr>
              <a:t>“</a:t>
            </a:r>
            <a:r>
              <a:rPr lang="it-IT" sz="2400" i="1" dirty="0">
                <a:latin typeface="Avenir" panose="020B0503020203020204" pitchFamily="34" charset="0"/>
              </a:rPr>
              <a:t>al centro della terapia</a:t>
            </a:r>
            <a:r>
              <a:rPr lang="it-IT" sz="2400" dirty="0">
                <a:latin typeface="Avenir" panose="020B0503020203020204" pitchFamily="34" charset="0"/>
              </a:rPr>
              <a:t>”, perché senza il loro pieno coinvolgimento e partecipazione nessuna terapia – in particolare quella digitale – potrà funzionare. </a:t>
            </a:r>
            <a:endParaRPr lang="it-IT" sz="2400" dirty="0" smtClean="0">
              <a:latin typeface="Avenir" panose="020B0503020203020204" pitchFamily="34" charset="0"/>
            </a:endParaRPr>
          </a:p>
          <a:p>
            <a:pPr>
              <a:lnSpc>
                <a:spcPct val="150000"/>
              </a:lnSpc>
            </a:pPr>
            <a:r>
              <a:rPr lang="it-IT" sz="2400" dirty="0" smtClean="0">
                <a:latin typeface="Avenir" panose="020B0503020203020204" pitchFamily="34" charset="0"/>
              </a:rPr>
              <a:t>Per questo motivo il paziente (in particolare il paziente esperto) partecipa allo sviluppo dei Digital </a:t>
            </a:r>
            <a:r>
              <a:rPr lang="it-IT" sz="2400" dirty="0" err="1" smtClean="0">
                <a:latin typeface="Avenir" panose="020B0503020203020204" pitchFamily="34" charset="0"/>
              </a:rPr>
              <a:t>Therapeutics</a:t>
            </a:r>
            <a:r>
              <a:rPr lang="it-IT" sz="2400" dirty="0" smtClean="0">
                <a:latin typeface="Avenir" panose="020B0503020203020204" pitchFamily="34" charset="0"/>
              </a:rPr>
              <a:t> al pari di medici e ingegneri</a:t>
            </a:r>
            <a:endParaRPr lang="it-IT" sz="2400" dirty="0">
              <a:latin typeface="Avenir" panose="020B0503020203020204" pitchFamily="34" charset="0"/>
            </a:endParaRPr>
          </a:p>
        </p:txBody>
      </p:sp>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49990" y="61857"/>
            <a:ext cx="796290" cy="796290"/>
          </a:xfrm>
          <a:prstGeom prst="rect">
            <a:avLst/>
          </a:prstGeom>
        </p:spPr>
      </p:pic>
    </p:spTree>
    <p:extLst>
      <p:ext uri="{BB962C8B-B14F-4D97-AF65-F5344CB8AC3E}">
        <p14:creationId xmlns:p14="http://schemas.microsoft.com/office/powerpoint/2010/main" val="4077851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0" y="-6636"/>
            <a:ext cx="11535093" cy="830997"/>
          </a:xfrm>
          <a:prstGeom prst="rect">
            <a:avLst/>
          </a:prstGeom>
          <a:noFill/>
        </p:spPr>
        <p:txBody>
          <a:bodyPr wrap="square" rtlCol="0">
            <a:spAutoFit/>
          </a:bodyPr>
          <a:lstStyle/>
          <a:p>
            <a:r>
              <a:rPr lang="it-IT" sz="4800" b="1" dirty="0" smtClean="0">
                <a:solidFill>
                  <a:srgbClr val="C00000"/>
                </a:solidFill>
              </a:rPr>
              <a:t>Per quali malattie sono indicate?</a:t>
            </a:r>
            <a:endParaRPr lang="it-IT" sz="4800" b="1" dirty="0">
              <a:solidFill>
                <a:srgbClr val="C00000"/>
              </a:solidFill>
            </a:endParaRPr>
          </a:p>
        </p:txBody>
      </p:sp>
      <p:sp>
        <p:nvSpPr>
          <p:cNvPr id="26" name="CasellaDiTesto 25"/>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sp>
        <p:nvSpPr>
          <p:cNvPr id="18" name="CasellaDiTesto 17"/>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graphicFrame>
        <p:nvGraphicFramePr>
          <p:cNvPr id="7" name="Tabella 6"/>
          <p:cNvGraphicFramePr>
            <a:graphicFrameLocks noGrp="1"/>
          </p:cNvGraphicFramePr>
          <p:nvPr>
            <p:extLst>
              <p:ext uri="{D42A27DB-BD31-4B8C-83A1-F6EECF244321}">
                <p14:modId xmlns:p14="http://schemas.microsoft.com/office/powerpoint/2010/main" val="3615794894"/>
              </p:ext>
            </p:extLst>
          </p:nvPr>
        </p:nvGraphicFramePr>
        <p:xfrm>
          <a:off x="122830" y="839935"/>
          <a:ext cx="12069170" cy="6026397"/>
        </p:xfrm>
        <a:graphic>
          <a:graphicData uri="http://schemas.openxmlformats.org/drawingml/2006/table">
            <a:tbl>
              <a:tblPr firstRow="1" firstCol="1" bandRow="1">
                <a:tableStyleId>{5C22544A-7EE6-4342-B048-85BDC9FD1C3A}</a:tableStyleId>
              </a:tblPr>
              <a:tblGrid>
                <a:gridCol w="2652454">
                  <a:extLst>
                    <a:ext uri="{9D8B030D-6E8A-4147-A177-3AD203B41FA5}">
                      <a16:colId xmlns:a16="http://schemas.microsoft.com/office/drawing/2014/main" val="3622422861"/>
                    </a:ext>
                  </a:extLst>
                </a:gridCol>
                <a:gridCol w="2855495">
                  <a:extLst>
                    <a:ext uri="{9D8B030D-6E8A-4147-A177-3AD203B41FA5}">
                      <a16:colId xmlns:a16="http://schemas.microsoft.com/office/drawing/2014/main" val="519725218"/>
                    </a:ext>
                  </a:extLst>
                </a:gridCol>
                <a:gridCol w="2727158">
                  <a:extLst>
                    <a:ext uri="{9D8B030D-6E8A-4147-A177-3AD203B41FA5}">
                      <a16:colId xmlns:a16="http://schemas.microsoft.com/office/drawing/2014/main" val="2728474941"/>
                    </a:ext>
                  </a:extLst>
                </a:gridCol>
                <a:gridCol w="3834063">
                  <a:extLst>
                    <a:ext uri="{9D8B030D-6E8A-4147-A177-3AD203B41FA5}">
                      <a16:colId xmlns:a16="http://schemas.microsoft.com/office/drawing/2014/main" val="3127235222"/>
                    </a:ext>
                  </a:extLst>
                </a:gridCol>
              </a:tblGrid>
              <a:tr h="888547">
                <a:tc>
                  <a:txBody>
                    <a:bodyPr/>
                    <a:lstStyle/>
                    <a:p>
                      <a:pPr>
                        <a:lnSpc>
                          <a:spcPct val="150000"/>
                        </a:lnSpc>
                        <a:spcAft>
                          <a:spcPts val="0"/>
                        </a:spcAft>
                      </a:pPr>
                      <a:r>
                        <a:rPr lang="it-IT" sz="2000" dirty="0" smtClean="0">
                          <a:effectLst/>
                        </a:rPr>
                        <a:t>Digita</a:t>
                      </a:r>
                      <a:r>
                        <a:rPr lang="it-IT" sz="2000" baseline="0" dirty="0" smtClean="0">
                          <a:effectLst/>
                        </a:rPr>
                        <a:t>l </a:t>
                      </a:r>
                      <a:r>
                        <a:rPr lang="it-IT" sz="2000" baseline="0" dirty="0" err="1" smtClean="0">
                          <a:effectLst/>
                        </a:rPr>
                        <a:t>Therapeutic</a:t>
                      </a:r>
                      <a:endParaRPr lang="it-IT" sz="2000" dirty="0">
                        <a:effectLst/>
                      </a:endParaRPr>
                    </a:p>
                    <a:p>
                      <a:pPr>
                        <a:lnSpc>
                          <a:spcPct val="150000"/>
                        </a:lnSpc>
                        <a:spcAft>
                          <a:spcPts val="0"/>
                        </a:spcAft>
                      </a:pPr>
                      <a:r>
                        <a:rPr lang="it-IT" sz="2000" dirty="0">
                          <a:effectLst/>
                        </a:rPr>
                        <a:t>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a:effectLst/>
                        </a:rPr>
                        <a:t>Produttore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a:effectLst/>
                        </a:rPr>
                        <a:t>Fase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a:effectLst/>
                        </a:rPr>
                        <a:t>Indicazione Terapeutica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547708"/>
                  </a:ext>
                </a:extLst>
              </a:tr>
              <a:tr h="442121">
                <a:tc>
                  <a:txBody>
                    <a:bodyPr/>
                    <a:lstStyle/>
                    <a:p>
                      <a:pPr>
                        <a:lnSpc>
                          <a:spcPct val="150000"/>
                        </a:lnSpc>
                        <a:spcAft>
                          <a:spcPts val="0"/>
                        </a:spcAft>
                      </a:pPr>
                      <a:r>
                        <a:rPr lang="it-IT" sz="2000">
                          <a:effectLst/>
                        </a:rPr>
                        <a:t>Deprexis</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a:effectLst/>
                        </a:rPr>
                        <a:t>GAIA AG</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Approvato 2009</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Depressione</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3310849"/>
                  </a:ext>
                </a:extLst>
              </a:tr>
              <a:tr h="442121">
                <a:tc>
                  <a:txBody>
                    <a:bodyPr/>
                    <a:lstStyle/>
                    <a:p>
                      <a:pPr>
                        <a:lnSpc>
                          <a:spcPct val="150000"/>
                        </a:lnSpc>
                        <a:spcAft>
                          <a:spcPts val="0"/>
                        </a:spcAft>
                      </a:pPr>
                      <a:r>
                        <a:rPr lang="it-IT" sz="2000">
                          <a:effectLst/>
                        </a:rPr>
                        <a:t>Sleepio</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a:effectLst/>
                        </a:rPr>
                        <a:t>Big Health</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Approvato 2013</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Insonnia</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053309"/>
                  </a:ext>
                </a:extLst>
              </a:tr>
              <a:tr h="442121">
                <a:tc>
                  <a:txBody>
                    <a:bodyPr/>
                    <a:lstStyle/>
                    <a:p>
                      <a:pPr>
                        <a:lnSpc>
                          <a:spcPct val="150000"/>
                        </a:lnSpc>
                        <a:spcAft>
                          <a:spcPts val="0"/>
                        </a:spcAft>
                      </a:pPr>
                      <a:r>
                        <a:rPr lang="it-IT" sz="2000">
                          <a:effectLst/>
                        </a:rPr>
                        <a:t>Reset</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Pear Therapeutics</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Approvato 2017</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Dipendenza da sostanza da abuso</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5200888"/>
                  </a:ext>
                </a:extLst>
              </a:tr>
              <a:tr h="442121">
                <a:tc>
                  <a:txBody>
                    <a:bodyPr/>
                    <a:lstStyle/>
                    <a:p>
                      <a:pPr>
                        <a:lnSpc>
                          <a:spcPct val="150000"/>
                        </a:lnSpc>
                        <a:spcAft>
                          <a:spcPts val="0"/>
                        </a:spcAft>
                      </a:pPr>
                      <a:r>
                        <a:rPr lang="it-IT" sz="2000" dirty="0">
                          <a:effectLst/>
                        </a:rPr>
                        <a:t>Reset-O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Pear Therapeutics</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Approvato 2018</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Dipendenza da oppiacei</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528868"/>
                  </a:ext>
                </a:extLst>
              </a:tr>
              <a:tr h="442121">
                <a:tc>
                  <a:txBody>
                    <a:bodyPr/>
                    <a:lstStyle/>
                    <a:p>
                      <a:pPr>
                        <a:lnSpc>
                          <a:spcPct val="150000"/>
                        </a:lnSpc>
                        <a:spcAft>
                          <a:spcPts val="0"/>
                        </a:spcAft>
                      </a:pPr>
                      <a:r>
                        <a:rPr lang="it-IT" sz="2000">
                          <a:effectLst/>
                        </a:rPr>
                        <a:t>Oleena</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Voluntis</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Approvato 2019</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Sintomi associati a neoplasia</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5169099"/>
                  </a:ext>
                </a:extLst>
              </a:tr>
              <a:tr h="442121">
                <a:tc>
                  <a:txBody>
                    <a:bodyPr/>
                    <a:lstStyle/>
                    <a:p>
                      <a:pPr>
                        <a:lnSpc>
                          <a:spcPct val="150000"/>
                        </a:lnSpc>
                        <a:spcAft>
                          <a:spcPts val="0"/>
                        </a:spcAft>
                      </a:pPr>
                      <a:r>
                        <a:rPr lang="it-IT" sz="2000" dirty="0" err="1">
                          <a:effectLst/>
                        </a:rPr>
                        <a:t>Somryst</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Pear Therapeutics</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a:effectLst/>
                        </a:rPr>
                        <a:t>Approvato 2020</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b="0" dirty="0">
                          <a:effectLst/>
                        </a:rPr>
                        <a:t>Insonnia cronica</a:t>
                      </a:r>
                      <a:endParaRPr lang="it-IT"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0436648"/>
                  </a:ext>
                </a:extLst>
              </a:tr>
              <a:tr h="442121">
                <a:tc>
                  <a:txBody>
                    <a:bodyPr/>
                    <a:lstStyle/>
                    <a:p>
                      <a:pPr>
                        <a:lnSpc>
                          <a:spcPct val="150000"/>
                        </a:lnSpc>
                        <a:spcAft>
                          <a:spcPts val="0"/>
                        </a:spcAft>
                      </a:pPr>
                      <a:r>
                        <a:rPr lang="it-IT" sz="2000" dirty="0" err="1" smtClean="0">
                          <a:effectLst/>
                          <a:latin typeface="+mn-lt"/>
                          <a:ea typeface="+mn-ea"/>
                          <a:cs typeface="+mn-cs"/>
                        </a:rPr>
                        <a:t>Endeavor</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Akili Laboratories</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it-IT" sz="2000" dirty="0" smtClean="0">
                          <a:effectLst/>
                        </a:rPr>
                        <a:t>Approvato 2020</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b="0" dirty="0">
                          <a:effectLst/>
                        </a:rPr>
                        <a:t>ADHD Bambino</a:t>
                      </a:r>
                      <a:endParaRPr lang="it-IT"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7508728"/>
                  </a:ext>
                </a:extLst>
              </a:tr>
              <a:tr h="442121">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it-IT" sz="2000" dirty="0" smtClean="0">
                          <a:effectLst/>
                        </a:rPr>
                        <a:t>CA Smoking </a:t>
                      </a:r>
                      <a:r>
                        <a:rPr lang="it-IT" sz="2000" dirty="0" err="1" smtClean="0">
                          <a:effectLst/>
                        </a:rPr>
                        <a:t>Cessation</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CureApp</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smtClean="0">
                          <a:effectLst/>
                        </a:rPr>
                        <a:t>Approvato 2020</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it-IT" sz="2000" b="0" dirty="0" smtClean="0">
                          <a:effectLst/>
                        </a:rPr>
                        <a:t>Disassuefazione dal fumo</a:t>
                      </a:r>
                      <a:endParaRPr lang="it-IT"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9310114"/>
                  </a:ext>
                </a:extLst>
              </a:tr>
              <a:tr h="539997">
                <a:tc>
                  <a:txBody>
                    <a:bodyPr/>
                    <a:lstStyle/>
                    <a:p>
                      <a:pPr>
                        <a:lnSpc>
                          <a:spcPct val="150000"/>
                        </a:lnSpc>
                        <a:spcAft>
                          <a:spcPts val="0"/>
                        </a:spcAft>
                      </a:pPr>
                      <a:r>
                        <a:rPr lang="it-IT" sz="2000" dirty="0" err="1" smtClean="0">
                          <a:effectLst/>
                        </a:rPr>
                        <a:t>Hypertension</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a:effectLst/>
                        </a:rPr>
                        <a:t>Cure </a:t>
                      </a:r>
                      <a:r>
                        <a:rPr lang="it-IT" sz="2000" dirty="0" err="1">
                          <a:effectLst/>
                        </a:rPr>
                        <a:t>App</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smtClean="0">
                          <a:effectLst/>
                        </a:rPr>
                        <a:t>Sviluppo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b="0" dirty="0" smtClean="0">
                          <a:effectLst/>
                        </a:rPr>
                        <a:t>Ipertensione arteriosa</a:t>
                      </a:r>
                      <a:endParaRPr lang="it-IT"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9741439"/>
                  </a:ext>
                </a:extLst>
              </a:tr>
              <a:tr h="442121">
                <a:tc>
                  <a:txBody>
                    <a:bodyPr/>
                    <a:lstStyle/>
                    <a:p>
                      <a:pPr>
                        <a:lnSpc>
                          <a:spcPct val="150000"/>
                        </a:lnSpc>
                        <a:spcAft>
                          <a:spcPts val="0"/>
                        </a:spcAft>
                      </a:pPr>
                      <a:r>
                        <a:rPr lang="it-IT" sz="2000">
                          <a:effectLst/>
                        </a:rPr>
                        <a:t>AKL-T02</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Akili Laboratories</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dirty="0">
                          <a:effectLst/>
                        </a:rPr>
                        <a:t>Sviluppo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b="0" dirty="0">
                          <a:effectLst/>
                        </a:rPr>
                        <a:t>Disturbi Spettro Autistico</a:t>
                      </a:r>
                      <a:endParaRPr lang="it-IT"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3120972"/>
                  </a:ext>
                </a:extLst>
              </a:tr>
              <a:tr h="442121">
                <a:tc>
                  <a:txBody>
                    <a:bodyPr/>
                    <a:lstStyle/>
                    <a:p>
                      <a:pPr>
                        <a:lnSpc>
                          <a:spcPct val="150000"/>
                        </a:lnSpc>
                        <a:spcAft>
                          <a:spcPts val="0"/>
                        </a:spcAft>
                      </a:pPr>
                      <a:r>
                        <a:rPr lang="it-IT" sz="2000">
                          <a:effectLst/>
                        </a:rPr>
                        <a:t>PEAR-004</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Pear Therapeutics</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a:effectLst/>
                        </a:rPr>
                        <a:t>Sviluppo</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it-IT" sz="2000" b="0" dirty="0">
                          <a:effectLst/>
                        </a:rPr>
                        <a:t>Schizofrenia</a:t>
                      </a:r>
                      <a:endParaRPr lang="it-IT"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5164698"/>
                  </a:ext>
                </a:extLst>
              </a:tr>
            </a:tbl>
          </a:graphicData>
        </a:graphic>
      </p:graphicFrame>
      <p:sp>
        <p:nvSpPr>
          <p:cNvPr id="8" name="Rettangolo 7"/>
          <p:cNvSpPr/>
          <p:nvPr/>
        </p:nvSpPr>
        <p:spPr>
          <a:xfrm>
            <a:off x="122830" y="1765672"/>
            <a:ext cx="12069170" cy="899264"/>
          </a:xfrm>
          <a:prstGeom prst="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49990" y="61857"/>
            <a:ext cx="796290" cy="796290"/>
          </a:xfrm>
          <a:prstGeom prst="rect">
            <a:avLst/>
          </a:prstGeom>
        </p:spPr>
      </p:pic>
    </p:spTree>
    <p:extLst>
      <p:ext uri="{BB962C8B-B14F-4D97-AF65-F5344CB8AC3E}">
        <p14:creationId xmlns:p14="http://schemas.microsoft.com/office/powerpoint/2010/main" val="15593069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0" y="-6636"/>
            <a:ext cx="11535093" cy="830997"/>
          </a:xfrm>
          <a:prstGeom prst="rect">
            <a:avLst/>
          </a:prstGeom>
          <a:noFill/>
        </p:spPr>
        <p:txBody>
          <a:bodyPr wrap="square" rtlCol="0">
            <a:spAutoFit/>
          </a:bodyPr>
          <a:lstStyle/>
          <a:p>
            <a:r>
              <a:rPr lang="it-IT" sz="4800" b="1" dirty="0" smtClean="0">
                <a:solidFill>
                  <a:srgbClr val="C00000"/>
                </a:solidFill>
              </a:rPr>
              <a:t>Quanti di questi sono disponibili in Italia?</a:t>
            </a:r>
            <a:endParaRPr lang="it-IT" sz="4800" b="1" dirty="0">
              <a:solidFill>
                <a:srgbClr val="C00000"/>
              </a:solidFill>
            </a:endParaRPr>
          </a:p>
        </p:txBody>
      </p:sp>
      <p:sp>
        <p:nvSpPr>
          <p:cNvPr id="26" name="CasellaDiTesto 25"/>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sp>
        <p:nvSpPr>
          <p:cNvPr id="15" name="Content Placeholder 2">
            <a:extLst>
              <a:ext uri="{FF2B5EF4-FFF2-40B4-BE49-F238E27FC236}">
                <a16:creationId xmlns:a16="http://schemas.microsoft.com/office/drawing/2014/main" id="{0612AB46-4FA6-4705-90B6-288D53FEAEA8}"/>
              </a:ext>
            </a:extLst>
          </p:cNvPr>
          <p:cNvSpPr txBox="1">
            <a:spLocks/>
          </p:cNvSpPr>
          <p:nvPr/>
        </p:nvSpPr>
        <p:spPr>
          <a:xfrm>
            <a:off x="181690" y="1252353"/>
            <a:ext cx="11876960" cy="5411337"/>
          </a:xfrm>
          <a:prstGeom prst="rect">
            <a:avLst/>
          </a:prstGeom>
        </p:spPr>
        <p:txBody>
          <a:bodyPr vert="horz" lIns="121920" tIns="60960" rIns="121920" bIns="6096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pPr>
            <a:r>
              <a:rPr lang="it-IT" sz="2400" dirty="0" smtClean="0">
                <a:latin typeface="Avenir" panose="020B0503020203020204" pitchFamily="34" charset="0"/>
              </a:rPr>
              <a:t>Al momento, nessuno.</a:t>
            </a:r>
          </a:p>
          <a:p>
            <a:pPr>
              <a:lnSpc>
                <a:spcPct val="150000"/>
              </a:lnSpc>
            </a:pPr>
            <a:r>
              <a:rPr lang="it-IT" sz="2400" dirty="0" smtClean="0">
                <a:latin typeface="Avenir" panose="020B0503020203020204" pitchFamily="34" charset="0"/>
              </a:rPr>
              <a:t>L’Italia sta iniziando solo ora il proprio cammino. C’è qualche startup che fa ricerca, alcune università hanno iniziato ad interessarsi, l’Istituto Superiore di Sanità ha costituito in Gruppo di Studio sulla Sperimentazione Clinica delle Terapie Digitali. AIFA ha inserito l’approfondimento sulle Terapie Digitali nei propri obiettivi del 2020.</a:t>
            </a:r>
          </a:p>
          <a:p>
            <a:pPr>
              <a:lnSpc>
                <a:spcPct val="150000"/>
              </a:lnSpc>
            </a:pPr>
            <a:r>
              <a:rPr lang="it-IT" sz="2400" dirty="0" smtClean="0">
                <a:latin typeface="Avenir" panose="020B0503020203020204" pitchFamily="34" charset="0"/>
              </a:rPr>
              <a:t>E soprattutto c’è questo progetto di Fondazione Smith Kline ed il ruolo attivo che tu e la tua organizzazione potete svolgere per portare anche al paziente italiano questa nuova opzione terapeutica</a:t>
            </a:r>
            <a:endParaRPr lang="it-IT" sz="2400" dirty="0">
              <a:latin typeface="Avenir" panose="020B0503020203020204" pitchFamily="34" charset="0"/>
            </a:endParaRPr>
          </a:p>
        </p:txBody>
      </p:sp>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49990" y="61857"/>
            <a:ext cx="796290" cy="796290"/>
          </a:xfrm>
          <a:prstGeom prst="rect">
            <a:avLst/>
          </a:prstGeom>
        </p:spPr>
      </p:pic>
    </p:spTree>
    <p:extLst>
      <p:ext uri="{BB962C8B-B14F-4D97-AF65-F5344CB8AC3E}">
        <p14:creationId xmlns:p14="http://schemas.microsoft.com/office/powerpoint/2010/main" val="3406344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0" y="-6636"/>
            <a:ext cx="11535093" cy="830997"/>
          </a:xfrm>
          <a:prstGeom prst="rect">
            <a:avLst/>
          </a:prstGeom>
          <a:noFill/>
        </p:spPr>
        <p:txBody>
          <a:bodyPr wrap="square" rtlCol="0">
            <a:spAutoFit/>
          </a:bodyPr>
          <a:lstStyle/>
          <a:p>
            <a:r>
              <a:rPr lang="it-IT" sz="4800" b="1" dirty="0" smtClean="0">
                <a:solidFill>
                  <a:srgbClr val="C00000"/>
                </a:solidFill>
              </a:rPr>
              <a:t>Dove posso trovare maggiori informazioni?</a:t>
            </a:r>
            <a:endParaRPr lang="it-IT" sz="4800" b="1" dirty="0">
              <a:solidFill>
                <a:srgbClr val="C00000"/>
              </a:solidFill>
            </a:endParaRPr>
          </a:p>
        </p:txBody>
      </p:sp>
      <p:sp>
        <p:nvSpPr>
          <p:cNvPr id="26" name="CasellaDiTesto 25"/>
          <p:cNvSpPr txBox="1"/>
          <p:nvPr/>
        </p:nvSpPr>
        <p:spPr>
          <a:xfrm>
            <a:off x="7521951" y="6005032"/>
            <a:ext cx="1237474" cy="707886"/>
          </a:xfrm>
          <a:prstGeom prst="rect">
            <a:avLst/>
          </a:prstGeom>
          <a:noFill/>
        </p:spPr>
        <p:txBody>
          <a:bodyPr wrap="square" rtlCol="0">
            <a:spAutoFit/>
          </a:bodyPr>
          <a:lstStyle/>
          <a:p>
            <a:r>
              <a:rPr lang="it-IT" sz="4000" b="1" dirty="0" smtClean="0">
                <a:solidFill>
                  <a:schemeClr val="bg1"/>
                </a:solidFill>
              </a:rPr>
              <a:t>2017</a:t>
            </a:r>
            <a:endParaRPr lang="it-IT" sz="4000" b="1" dirty="0">
              <a:solidFill>
                <a:schemeClr val="bg1"/>
              </a:solidFill>
            </a:endParaRPr>
          </a:p>
        </p:txBody>
      </p:sp>
      <p:sp>
        <p:nvSpPr>
          <p:cNvPr id="15" name="Content Placeholder 2">
            <a:extLst>
              <a:ext uri="{FF2B5EF4-FFF2-40B4-BE49-F238E27FC236}">
                <a16:creationId xmlns:a16="http://schemas.microsoft.com/office/drawing/2014/main" id="{0612AB46-4FA6-4705-90B6-288D53FEAEA8}"/>
              </a:ext>
            </a:extLst>
          </p:cNvPr>
          <p:cNvSpPr txBox="1">
            <a:spLocks/>
          </p:cNvSpPr>
          <p:nvPr/>
        </p:nvSpPr>
        <p:spPr>
          <a:xfrm>
            <a:off x="181690" y="1252353"/>
            <a:ext cx="11876960" cy="5411337"/>
          </a:xfrm>
          <a:prstGeom prst="rect">
            <a:avLst/>
          </a:prstGeom>
        </p:spPr>
        <p:txBody>
          <a:bodyPr vert="horz" lIns="121920" tIns="60960" rIns="121920" bIns="6096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pPr>
            <a:r>
              <a:rPr lang="it-IT" sz="2400" dirty="0" smtClean="0">
                <a:latin typeface="Avenir" panose="020B0503020203020204" pitchFamily="34" charset="0"/>
              </a:rPr>
              <a:t>Sul sito di Fondazione Smith Kline trovi la descrizione del Progetto «Terapie Digitali per Italia» #</a:t>
            </a:r>
            <a:r>
              <a:rPr lang="it-IT" sz="2400" dirty="0" err="1" smtClean="0">
                <a:latin typeface="Avenir" panose="020B0503020203020204" pitchFamily="34" charset="0"/>
              </a:rPr>
              <a:t>DTxITA</a:t>
            </a:r>
            <a:r>
              <a:rPr lang="it-IT" sz="2400" dirty="0" smtClean="0">
                <a:latin typeface="Avenir" panose="020B0503020203020204" pitchFamily="34" charset="0"/>
              </a:rPr>
              <a:t/>
            </a:r>
            <a:br>
              <a:rPr lang="it-IT" sz="2400" dirty="0" smtClean="0">
                <a:latin typeface="Avenir" panose="020B0503020203020204" pitchFamily="34" charset="0"/>
              </a:rPr>
            </a:br>
            <a:r>
              <a:rPr lang="it-IT" sz="2400" dirty="0">
                <a:hlinkClick r:id="rId3"/>
              </a:rPr>
              <a:t>https://www.fsk.it/gruppi-di-lavoro-fsk/i-gruppi-attivi/gruppi-di-lavoro-fsk-i-gruppi-attivi-progetto-terapie-digitali-italia-dtxita</a:t>
            </a:r>
            <a:r>
              <a:rPr lang="it-IT" sz="2400" dirty="0" smtClean="0">
                <a:hlinkClick r:id="rId3"/>
              </a:rPr>
              <a:t>/</a:t>
            </a:r>
            <a:r>
              <a:rPr lang="it-IT" sz="2400" dirty="0" smtClean="0"/>
              <a:t/>
            </a:r>
            <a:br>
              <a:rPr lang="it-IT" sz="2400" dirty="0" smtClean="0"/>
            </a:br>
            <a:endParaRPr lang="it-IT" sz="2400" dirty="0" smtClean="0"/>
          </a:p>
          <a:p>
            <a:pPr>
              <a:lnSpc>
                <a:spcPct val="150000"/>
              </a:lnSpc>
            </a:pPr>
            <a:r>
              <a:rPr lang="it-IT" sz="2400" dirty="0" smtClean="0">
                <a:latin typeface="Avenir" panose="020B0503020203020204" pitchFamily="34" charset="0"/>
              </a:rPr>
              <a:t>Sul sito «Terapie Digitali» trovi diversi articoli che spiegano in dettaglio il significato dei Digital </a:t>
            </a:r>
            <a:r>
              <a:rPr lang="it-IT" sz="2400" dirty="0" err="1" smtClean="0">
                <a:latin typeface="Avenir" panose="020B0503020203020204" pitchFamily="34" charset="0"/>
              </a:rPr>
              <a:t>Therapeutics</a:t>
            </a:r>
            <a:r>
              <a:rPr lang="it-IT" sz="2400" dirty="0" smtClean="0">
                <a:latin typeface="Avenir" panose="020B0503020203020204" pitchFamily="34" charset="0"/>
              </a:rPr>
              <a:t>, come vengono sviluppati e sperimentati, come vengono valutati dagli enti regolatori ed altro</a:t>
            </a:r>
            <a:r>
              <a:rPr lang="it-IT" sz="2400" dirty="0">
                <a:latin typeface="Avenir" panose="020B0503020203020204" pitchFamily="34" charset="0"/>
              </a:rPr>
              <a:t/>
            </a:r>
            <a:br>
              <a:rPr lang="it-IT" sz="2400" dirty="0">
                <a:latin typeface="Avenir" panose="020B0503020203020204" pitchFamily="34" charset="0"/>
              </a:rPr>
            </a:br>
            <a:r>
              <a:rPr lang="it-IT" sz="2400" dirty="0">
                <a:hlinkClick r:id="rId4"/>
              </a:rPr>
              <a:t>https://terapiedigitali.davincidtx.com/</a:t>
            </a:r>
            <a:endParaRPr lang="it-IT" sz="2400" dirty="0" smtClean="0">
              <a:latin typeface="Avenir" panose="020B0503020203020204" pitchFamily="34" charset="0"/>
            </a:endParaRPr>
          </a:p>
        </p:txBody>
      </p:sp>
      <p:pic>
        <p:nvPicPr>
          <p:cNvPr id="5" name="Immagin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349990" y="61857"/>
            <a:ext cx="796290" cy="796290"/>
          </a:xfrm>
          <a:prstGeom prst="rect">
            <a:avLst/>
          </a:prstGeom>
        </p:spPr>
      </p:pic>
    </p:spTree>
    <p:extLst>
      <p:ext uri="{BB962C8B-B14F-4D97-AF65-F5344CB8AC3E}">
        <p14:creationId xmlns:p14="http://schemas.microsoft.com/office/powerpoint/2010/main" val="2247206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762</Words>
  <Application>Microsoft Office PowerPoint</Application>
  <PresentationFormat>Widescreen</PresentationFormat>
  <Paragraphs>95</Paragraphs>
  <Slides>9</Slides>
  <Notes>8</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Avenir</vt:lpstr>
      <vt:lpstr>Avenir Black</vt:lpstr>
      <vt:lpstr>Calibri</vt:lpstr>
      <vt:lpstr>Calibri Light</vt:lpstr>
      <vt:lpstr>Times New Roman</vt:lpstr>
      <vt:lpstr>Tema di Office</vt:lpstr>
      <vt:lpstr>Terapie Digitali  Digital Therapeutics   Progetto «Terapie Digitali per Italia»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Manuela ML. Langella</dc:creator>
  <cp:lastModifiedBy>Giuseppe Recchia</cp:lastModifiedBy>
  <cp:revision>53</cp:revision>
  <dcterms:created xsi:type="dcterms:W3CDTF">2018-05-23T17:26:00Z</dcterms:created>
  <dcterms:modified xsi:type="dcterms:W3CDTF">2020-07-05T16:41:46Z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2057-10.2.0.6069</vt:lpwstr>
  </property>
</Properties>
</file>